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492" r:id="rId3"/>
    <p:sldId id="515" r:id="rId4"/>
    <p:sldId id="516" r:id="rId5"/>
    <p:sldId id="493" r:id="rId6"/>
    <p:sldId id="499" r:id="rId7"/>
    <p:sldId id="500" r:id="rId8"/>
    <p:sldId id="501" r:id="rId9"/>
    <p:sldId id="502" r:id="rId10"/>
    <p:sldId id="503" r:id="rId11"/>
    <p:sldId id="496" r:id="rId12"/>
    <p:sldId id="497" r:id="rId13"/>
    <p:sldId id="504" r:id="rId14"/>
    <p:sldId id="498" r:id="rId15"/>
    <p:sldId id="505" r:id="rId16"/>
    <p:sldId id="506" r:id="rId17"/>
    <p:sldId id="507" r:id="rId18"/>
    <p:sldId id="508" r:id="rId19"/>
    <p:sldId id="509" r:id="rId20"/>
    <p:sldId id="510" r:id="rId21"/>
    <p:sldId id="517" r:id="rId22"/>
    <p:sldId id="518" r:id="rId23"/>
    <p:sldId id="511" r:id="rId24"/>
    <p:sldId id="512" r:id="rId25"/>
    <p:sldId id="513" r:id="rId26"/>
    <p:sldId id="519" r:id="rId27"/>
    <p:sldId id="514" r:id="rId28"/>
    <p:sldId id="520" r:id="rId29"/>
    <p:sldId id="521" r:id="rId30"/>
    <p:sldId id="522" r:id="rId31"/>
    <p:sldId id="523" r:id="rId32"/>
    <p:sldId id="526" r:id="rId33"/>
    <p:sldId id="527" r:id="rId34"/>
    <p:sldId id="524" r:id="rId35"/>
    <p:sldId id="530" r:id="rId36"/>
    <p:sldId id="531" r:id="rId37"/>
    <p:sldId id="532" r:id="rId38"/>
    <p:sldId id="533" r:id="rId39"/>
    <p:sldId id="534" r:id="rId40"/>
    <p:sldId id="538" r:id="rId41"/>
    <p:sldId id="539" r:id="rId42"/>
    <p:sldId id="535" r:id="rId43"/>
    <p:sldId id="536" r:id="rId44"/>
    <p:sldId id="537" r:id="rId45"/>
    <p:sldId id="547" r:id="rId46"/>
    <p:sldId id="549" r:id="rId47"/>
    <p:sldId id="550" r:id="rId48"/>
    <p:sldId id="551" r:id="rId49"/>
    <p:sldId id="552" r:id="rId50"/>
    <p:sldId id="553" r:id="rId51"/>
    <p:sldId id="554" r:id="rId52"/>
    <p:sldId id="336" r:id="rId5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6" autoAdjust="0"/>
    <p:restoredTop sz="91079" autoAdjust="0"/>
  </p:normalViewPr>
  <p:slideViewPr>
    <p:cSldViewPr snapToGrid="0" snapToObjects="1">
      <p:cViewPr>
        <p:scale>
          <a:sx n="79" d="100"/>
          <a:sy n="79" d="100"/>
        </p:scale>
        <p:origin x="-16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05 – </a:t>
            </a:r>
            <a:r>
              <a:rPr lang="en-US" altLang="en-US" sz="4000" dirty="0"/>
              <a:t>Comparison Operators and Boolean (Logical) Operators</a:t>
            </a:r>
            <a:endParaRPr lang="en-US" altLang="en-US" sz="40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616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Shawn </a:t>
            </a:r>
            <a:r>
              <a:rPr lang="en-US" dirty="0" err="1" smtClean="0"/>
              <a:t>Lupoli</a:t>
            </a:r>
            <a:r>
              <a:rPr lang="en-US" dirty="0" smtClean="0"/>
              <a:t> and Max </a:t>
            </a:r>
            <a:r>
              <a:rPr lang="en-US" dirty="0" err="1"/>
              <a:t>Morawski</a:t>
            </a:r>
            <a:r>
              <a:rPr lang="en-US" dirty="0"/>
              <a:t> at </a:t>
            </a:r>
            <a:r>
              <a:rPr lang="en-US" dirty="0" smtClean="0"/>
              <a:t>UMBC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Review:</a:t>
            </a:r>
            <a:br>
              <a:rPr lang="en-US" dirty="0" smtClean="0"/>
            </a:br>
            <a:r>
              <a:rPr lang="en-US" dirty="0" smtClean="0"/>
              <a:t>Control Structures &amp; Operators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23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three control structures?</a:t>
            </a:r>
          </a:p>
          <a:p>
            <a:pPr lvl="1"/>
            <a:r>
              <a:rPr lang="en-US" sz="3200" dirty="0" smtClean="0"/>
              <a:t>Sequential</a:t>
            </a:r>
          </a:p>
          <a:p>
            <a:pPr lvl="1"/>
            <a:r>
              <a:rPr lang="en-US" sz="3200" dirty="0" smtClean="0"/>
              <a:t>Decision Making</a:t>
            </a:r>
          </a:p>
          <a:p>
            <a:pPr lvl="2"/>
            <a:r>
              <a:rPr lang="en-US" sz="2800" dirty="0" smtClean="0"/>
              <a:t>Also known as “Selection”</a:t>
            </a:r>
          </a:p>
          <a:p>
            <a:pPr lvl="1"/>
            <a:r>
              <a:rPr lang="en-US" sz="3200" dirty="0" smtClean="0"/>
              <a:t>Looping</a:t>
            </a:r>
          </a:p>
          <a:p>
            <a:pPr lvl="2"/>
            <a:r>
              <a:rPr lang="en-US" sz="2800" dirty="0" smtClean="0"/>
              <a:t>Also known as “Repetition”</a:t>
            </a:r>
            <a:endParaRPr lang="en-US" sz="2800" dirty="0"/>
          </a:p>
          <a:p>
            <a:r>
              <a:rPr lang="en-US" dirty="0" smtClean="0"/>
              <a:t>We can also call a function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721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Structures: Flowcharts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11" y="2123072"/>
            <a:ext cx="11525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2123072"/>
            <a:ext cx="352425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414" y="2123072"/>
            <a:ext cx="288607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78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/>
              <a:t>Comparison (Relational) Operators</a:t>
            </a:r>
          </a:p>
          <a:p>
            <a:r>
              <a:rPr lang="en-US" dirty="0"/>
              <a:t>Assignment Operators</a:t>
            </a:r>
          </a:p>
          <a:p>
            <a:r>
              <a:rPr lang="en-US" dirty="0"/>
              <a:t>Logical Operators</a:t>
            </a:r>
          </a:p>
          <a:p>
            <a:r>
              <a:rPr lang="en-US" dirty="0"/>
              <a:t>Bitwise 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/>
              <a:t>Identity 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700965" y="3391069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06114" y="2631485"/>
            <a:ext cx="5907507" cy="460631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806114" y="3806568"/>
            <a:ext cx="3116181" cy="460631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511680" y="3061190"/>
            <a:ext cx="1034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000" b="1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67296" y="1905885"/>
            <a:ext cx="1034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0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18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Comparison Operators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4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Comparison </a:t>
            </a:r>
            <a:r>
              <a:rPr lang="en-US" dirty="0" smtClean="0"/>
              <a:t>operators</a:t>
            </a:r>
          </a:p>
          <a:p>
            <a:r>
              <a:rPr lang="en-US" dirty="0"/>
              <a:t>R</a:t>
            </a:r>
            <a:r>
              <a:rPr lang="en-US" dirty="0" smtClean="0"/>
              <a:t>elational operators</a:t>
            </a:r>
          </a:p>
          <a:p>
            <a:r>
              <a:rPr lang="en-US" dirty="0" smtClean="0"/>
              <a:t>Equality operators</a:t>
            </a:r>
          </a:p>
          <a:p>
            <a:pPr lvl="1"/>
            <a:r>
              <a:rPr lang="en-US" sz="3200" dirty="0" smtClean="0"/>
              <a:t>Are </a:t>
            </a:r>
            <a:r>
              <a:rPr lang="en-US" sz="3200" dirty="0"/>
              <a:t>all the same thing</a:t>
            </a:r>
          </a:p>
          <a:p>
            <a:endParaRPr lang="en-US" dirty="0" smtClean="0"/>
          </a:p>
          <a:p>
            <a:r>
              <a:rPr lang="en-US" dirty="0" smtClean="0"/>
              <a:t>Include things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222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Logical operators </a:t>
            </a:r>
            <a:endParaRPr lang="en-US" dirty="0" smtClean="0"/>
          </a:p>
          <a:p>
            <a:r>
              <a:rPr lang="en-US" dirty="0" smtClean="0"/>
              <a:t>Boolean operators</a:t>
            </a:r>
          </a:p>
          <a:p>
            <a:pPr lvl="1"/>
            <a:r>
              <a:rPr lang="en-US" sz="3200" dirty="0" smtClean="0"/>
              <a:t>Are </a:t>
            </a:r>
            <a:r>
              <a:rPr lang="en-US" sz="3200" dirty="0"/>
              <a:t>the same </a:t>
            </a:r>
            <a:r>
              <a:rPr lang="en-US" sz="3200" dirty="0" smtClean="0"/>
              <a:t>thing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Include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not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69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Always return a Boolean result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dirty="0"/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1"/>
            <a:r>
              <a:rPr lang="en-US" dirty="0" smtClean="0"/>
              <a:t>Indicates whether a relationship holds between their operands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212182" y="5707717"/>
            <a:ext cx="137761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operands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2389" y="4572400"/>
            <a:ext cx="1732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60922" y="4040378"/>
            <a:ext cx="287755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comparison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590800" y="4271211"/>
            <a:ext cx="1560095" cy="45720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00989" y="5053263"/>
            <a:ext cx="0" cy="654454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2346159" y="5053263"/>
            <a:ext cx="673767" cy="654454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19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following comparison asking?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greater than 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570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of Operators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90336" y="6550223"/>
            <a:ext cx="577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http</a:t>
            </a:r>
            <a:r>
              <a:rPr lang="en-US" sz="1400" dirty="0"/>
              <a:t>://</a:t>
            </a:r>
            <a:r>
              <a:rPr lang="en-US" sz="1400" dirty="0" smtClean="0"/>
              <a:t>www.tutorialspoint.com/python/comparison_operators_example.htm</a:t>
            </a:r>
            <a:endParaRPr lang="en-US" sz="1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769" y="1816768"/>
            <a:ext cx="6749498" cy="453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816769" y="3254078"/>
            <a:ext cx="6749498" cy="559931"/>
          </a:xfrm>
          <a:prstGeom prst="rect">
            <a:avLst/>
          </a:prstGeom>
          <a:solidFill>
            <a:srgbClr val="FF0000">
              <a:alpha val="59000"/>
            </a:srgbClr>
          </a:solidFill>
          <a:ln w="3175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78469" y="2933878"/>
            <a:ext cx="201127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&lt;&gt;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is outdated</a:t>
            </a:r>
          </a:p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use </a:t>
            </a:r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!=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for 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“not equal to”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03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  <a:p>
            <a:r>
              <a:rPr lang="en-US" dirty="0" smtClean="0"/>
              <a:t>Python’s </a:t>
            </a:r>
            <a:r>
              <a:rPr lang="en-US" dirty="0"/>
              <a:t>operators</a:t>
            </a:r>
          </a:p>
          <a:p>
            <a:pPr lvl="1"/>
            <a:r>
              <a:rPr lang="en-US" dirty="0"/>
              <a:t>Including mod and integer division</a:t>
            </a:r>
          </a:p>
          <a:p>
            <a:r>
              <a:rPr lang="en-US" dirty="0" smtClean="0"/>
              <a:t>The </a:t>
            </a:r>
            <a:r>
              <a:rPr lang="en-US" dirty="0"/>
              <a:t>order of operations</a:t>
            </a:r>
          </a:p>
          <a:p>
            <a:r>
              <a:rPr lang="en-US" dirty="0" smtClean="0"/>
              <a:t>Different variables types</a:t>
            </a:r>
            <a:endParaRPr lang="en-US" dirty="0"/>
          </a:p>
          <a:p>
            <a:pPr lvl="1"/>
            <a:r>
              <a:rPr lang="en-US" dirty="0"/>
              <a:t>How to cast to a type</a:t>
            </a:r>
          </a:p>
          <a:p>
            <a:r>
              <a:rPr lang="en-US" dirty="0" smtClean="0"/>
              <a:t>Constants (and why using them is important)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24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of Operators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22" y="1969364"/>
            <a:ext cx="4364957" cy="416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0336" y="6550223"/>
            <a:ext cx="577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https://docs.python.org/3.3/library/stdtypes.html</a:t>
            </a:r>
          </a:p>
        </p:txBody>
      </p:sp>
    </p:spTree>
    <p:extLst>
      <p:ext uri="{BB962C8B-B14F-4D97-AF65-F5344CB8AC3E}">
        <p14:creationId xmlns:p14="http://schemas.microsoft.com/office/powerpoint/2010/main" val="385383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greater than 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/>
              <a:t>greater than or equal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FALSE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849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 smtClean="0"/>
              <a:t>equal </a:t>
            </a:r>
            <a:r>
              <a:rPr lang="en-US" dirty="0"/>
              <a:t>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FALSE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446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vs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common mistake is to use the assignment operator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 smtClean="0"/>
              <a:t>) in place of the relational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This is a very common mistake to make!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40953" y="3833606"/>
            <a:ext cx="3947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What does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a=b</a:t>
            </a:r>
            <a:r>
              <a:rPr lang="en-US" sz="3600" dirty="0" smtClean="0"/>
              <a:t> do?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4924059" y="3833605"/>
            <a:ext cx="3451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Sets </a:t>
            </a:r>
            <a:r>
              <a:rPr lang="en-US" sz="3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600" dirty="0" smtClean="0">
                <a:solidFill>
                  <a:srgbClr val="FF0000"/>
                </a:solidFill>
              </a:rPr>
              <a:t> equal to </a:t>
            </a:r>
            <a:r>
              <a:rPr lang="en-US" sz="3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3600" dirty="0" smtClean="0">
                <a:solidFill>
                  <a:srgbClr val="FF0000"/>
                </a:solidFill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953" y="4828716"/>
            <a:ext cx="4397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What does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a==b </a:t>
            </a:r>
            <a:r>
              <a:rPr lang="en-US" sz="3600" dirty="0" smtClean="0"/>
              <a:t>do?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924059" y="4828716"/>
            <a:ext cx="4112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Asks does </a:t>
            </a:r>
            <a:r>
              <a:rPr lang="en-US" sz="3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600" dirty="0" smtClean="0">
                <a:solidFill>
                  <a:srgbClr val="FF0000"/>
                </a:solidFill>
              </a:rPr>
              <a:t> equal </a:t>
            </a:r>
            <a:r>
              <a:rPr lang="en-US" sz="3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36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4398" y="5856667"/>
            <a:ext cx="7775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This type of mistake will usually not trigger an error!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9188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Comparison Operator Examples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10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0588"/>
            <a:ext cx="8229600" cy="1143000"/>
          </a:xfrm>
        </p:spPr>
        <p:txBody>
          <a:bodyPr/>
          <a:lstStyle/>
          <a:p>
            <a:r>
              <a:rPr lang="en-US" altLang="en-US" dirty="0">
                <a:ea typeface="ヒラギノ角ゴ Pro W3"/>
                <a:cs typeface="ヒラギノ角ゴ Pro W3"/>
              </a:rPr>
              <a:t>Comparison Operators and Simple Data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588"/>
            <a:ext cx="8229600" cy="4156799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Examples:</a:t>
            </a:r>
          </a:p>
          <a:p>
            <a:pPr marL="457200" lvl="1" indent="0" eaLnBrk="1" hangingPunct="1">
              <a:buNone/>
            </a:pPr>
            <a:r>
              <a:rPr lang="en-US" altLang="en-US" b="1" dirty="0">
                <a:latin typeface="Courier New" panose="02070309020205020404" pitchFamily="49" charset="0"/>
                <a:ea typeface="ヒラギノ角ゴ Pro W3"/>
              </a:rPr>
              <a:t>8 &lt; </a:t>
            </a:r>
            <a:r>
              <a:rPr lang="en-US" altLang="en-US" b="1" dirty="0" smtClean="0">
                <a:latin typeface="Courier New" panose="02070309020205020404" pitchFamily="49" charset="0"/>
                <a:ea typeface="ヒラギノ角ゴ Pro W3"/>
              </a:rPr>
              <a:t>15     </a:t>
            </a:r>
            <a:r>
              <a:rPr lang="en-US" altLang="en-US" dirty="0">
                <a:ea typeface="ヒラギノ角ゴ Pro W3"/>
              </a:rPr>
              <a:t>evaluates to</a:t>
            </a:r>
            <a:r>
              <a:rPr lang="en-US" altLang="en-US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altLang="en-US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marL="457200" lvl="1" indent="0" eaLnBrk="1" hangingPunct="1"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ヒラギノ角ゴ Pro W3"/>
              </a:rPr>
              <a:t>6 != 6     </a:t>
            </a:r>
            <a:r>
              <a:rPr lang="en-US" altLang="en-US" dirty="0" smtClean="0">
                <a:ea typeface="ヒラギノ角ゴ Pro W3"/>
              </a:rPr>
              <a:t>evaluates to</a:t>
            </a:r>
            <a:r>
              <a:rPr lang="en-US" altLang="en-US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  <a:endParaRPr lang="en-US" altLang="en-US" dirty="0" smtClean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ヒラギノ角ゴ Pro W3"/>
              </a:rPr>
              <a:t>2.5 </a:t>
            </a:r>
            <a:r>
              <a:rPr lang="en-US" altLang="en-US" b="1" dirty="0">
                <a:latin typeface="Courier New" panose="02070309020205020404" pitchFamily="49" charset="0"/>
                <a:ea typeface="ヒラギノ角ゴ Pro W3"/>
              </a:rPr>
              <a:t>&gt; </a:t>
            </a:r>
            <a:r>
              <a:rPr lang="en-US" altLang="en-US" b="1" dirty="0" smtClean="0">
                <a:latin typeface="Courier New" panose="02070309020205020404" pitchFamily="49" charset="0"/>
                <a:ea typeface="ヒラギノ角ゴ Pro W3"/>
              </a:rPr>
              <a:t>5.8  </a:t>
            </a:r>
            <a:r>
              <a:rPr lang="en-US" altLang="en-US" dirty="0">
                <a:ea typeface="ヒラギノ角ゴ Pro W3"/>
              </a:rPr>
              <a:t>evaluates </a:t>
            </a:r>
            <a:r>
              <a:rPr lang="en-US" altLang="en-US" dirty="0" smtClean="0">
                <a:ea typeface="ヒラギノ角ゴ Pro W3"/>
              </a:rPr>
              <a:t>to</a:t>
            </a:r>
            <a:r>
              <a:rPr lang="en-US" altLang="en-US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False</a:t>
            </a:r>
            <a:endParaRPr lang="en-US" altLang="en-US" dirty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b="1" dirty="0">
                <a:latin typeface="Courier New" panose="02070309020205020404" pitchFamily="49" charset="0"/>
                <a:ea typeface="ヒラギノ角ゴ Pro W3"/>
              </a:rPr>
              <a:t>5.9 &lt;= 7.5 </a:t>
            </a:r>
            <a:r>
              <a:rPr lang="en-US" altLang="en-US" dirty="0">
                <a:ea typeface="ヒラギノ角ゴ Pro W3"/>
              </a:rPr>
              <a:t>evaluates </a:t>
            </a:r>
            <a:r>
              <a:rPr lang="en-US" altLang="en-US" dirty="0" smtClean="0">
                <a:ea typeface="ヒラギノ角ゴ Pro W3"/>
              </a:rPr>
              <a:t>to</a:t>
            </a:r>
            <a:r>
              <a:rPr lang="en-US" altLang="en-US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True</a:t>
            </a:r>
            <a:endParaRPr lang="en-US" altLang="en-US" dirty="0">
              <a:latin typeface="Courier New" panose="02070309020205020404" pitchFamily="49" charset="0"/>
              <a:ea typeface="ヒラギノ角ゴ Pro W3"/>
            </a:endParaRPr>
          </a:p>
          <a:p>
            <a:pPr lvl="1" eaLnBrk="1" hangingPunct="1"/>
            <a:endParaRPr lang="en-US" altLang="en-US" dirty="0">
              <a:latin typeface="Courier New" panose="02070309020205020404" pitchFamily="49" charset="0"/>
              <a:ea typeface="ヒラギノ角ゴ Pro W3"/>
            </a:endParaRP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785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“Value” of Boolean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discuss Boolean outputs, we think </a:t>
            </a:r>
            <a:endParaRPr lang="en-US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r>
              <a:rPr lang="en-US" dirty="0" smtClean="0"/>
              <a:t>but </a:t>
            </a:r>
            <a:r>
              <a:rPr lang="en-US" dirty="0"/>
              <a:t>we can also think of it in terms of </a:t>
            </a:r>
            <a:endParaRPr lang="en-US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lang="en-US" dirty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lvl="2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 = 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44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bool1 = a == b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bool2 = c &lt; b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bool3 = c != a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print(bool1, bool2, bool3)</a:t>
            </a: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863800" y="1837061"/>
            <a:ext cx="4134465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 </a:t>
            </a:r>
            <a:r>
              <a:rPr lang="en-US" sz="3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5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 smtClean="0"/>
              <a:t>More Comparison </a:t>
            </a:r>
            <a:r>
              <a:rPr lang="en-US" dirty="0"/>
              <a:t>Operation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bool1 = </a:t>
            </a:r>
            <a:r>
              <a:rPr lang="en-US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(a==a)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bool2 = a==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&gt;= 10</a:t>
            </a: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bool3 = (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a==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+ (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b==b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+ (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c==c)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print(bool1, bool2, bool3)</a:t>
            </a:r>
            <a:endParaRPr lang="en-US" sz="2800" b="1" dirty="0"/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863800" y="1837061"/>
            <a:ext cx="2406428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False 3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68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Logical Operators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8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three logical operators: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They allow </a:t>
            </a:r>
            <a:r>
              <a:rPr lang="en-US" dirty="0"/>
              <a:t>us to build more complex Boolean </a:t>
            </a:r>
            <a:r>
              <a:rPr lang="en-US" dirty="0" smtClean="0"/>
              <a:t>expressions	</a:t>
            </a:r>
          </a:p>
          <a:p>
            <a:pPr lvl="1"/>
            <a:r>
              <a:rPr lang="en-US" sz="3200" dirty="0" smtClean="0"/>
              <a:t>By combining simpler Boolean expressions 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495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and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230411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90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and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11007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and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both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629680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903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Operators –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ways to write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expressions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Explicitly use the keyword:</a:t>
            </a:r>
          </a:p>
          <a:p>
            <a:pPr marL="857250" lvl="2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&gt; 2 and 2 &gt; 1</a:t>
            </a:r>
          </a:p>
          <a:p>
            <a:pPr marL="971550" lvl="1" indent="-514350">
              <a:buFont typeface="+mj-lt"/>
              <a:buAutoNum type="arabicPeriod"/>
            </a:pPr>
            <a:endParaRPr lang="en-US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String them together, like in math:</a:t>
            </a:r>
          </a:p>
          <a:p>
            <a:pPr marL="857250" lvl="2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&gt; y &gt; z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031875" lvl="1"/>
            <a:r>
              <a:rPr lang="en-US" dirty="0" smtClean="0"/>
              <a:t>Evaluates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&gt; y and y &gt; z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438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/>
              <a:t>Examples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ex1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 &lt; c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ex2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&lt; c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ex3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a+b==c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b-10==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and c/3==a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 (ex1, ex2, ex3)</a:t>
            </a: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659266" y="1788934"/>
            <a:ext cx="3640740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sz="3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96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 smtClean="0"/>
              <a:t>More Examples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bool1 = 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&gt; b &gt; c</a:t>
            </a: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bool2 = 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== b &gt; c</a:t>
            </a: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bool3 = 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 &lt; c</a:t>
            </a: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print(bool1, bool2, bool3)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659266" y="1788934"/>
            <a:ext cx="4134465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 </a:t>
            </a:r>
            <a:r>
              <a:rPr lang="en-US" sz="3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54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or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555079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993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or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412131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1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or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either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762942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29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a bit about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/>
              <a:t>To learn more of Python’s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Logical operators</a:t>
            </a:r>
          </a:p>
          <a:p>
            <a:r>
              <a:rPr lang="en-US" dirty="0" smtClean="0"/>
              <a:t>To practice using these new operators</a:t>
            </a:r>
          </a:p>
          <a:p>
            <a:r>
              <a:rPr lang="en-US" dirty="0" smtClean="0"/>
              <a:t>To become more familiar with using </a:t>
            </a:r>
            <a:br>
              <a:rPr lang="en-US" dirty="0" smtClean="0"/>
            </a:br>
            <a:r>
              <a:rPr lang="en-US" dirty="0" smtClean="0"/>
              <a:t>Boolean variables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27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/>
              <a:t>Examples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2263" cy="4156799"/>
          </a:xfrm>
        </p:spPr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ex1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&gt; b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&lt; b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ex2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+ b &lt;= c + 1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&gt; c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ex3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== c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+ 10 &lt;= a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c/3 == a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 (ex1, ex2, ex3)</a:t>
            </a: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695361" y="1776902"/>
            <a:ext cx="3887603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 True True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57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not a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 a </a:t>
            </a:r>
            <a:r>
              <a:rPr lang="en-US" dirty="0" smtClean="0"/>
              <a:t>returns the opposite Boolean value of a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329540"/>
              </p:ext>
            </p:extLst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478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put multiple operators together!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bool1 = a and (b or 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What does Python do first?</a:t>
            </a:r>
          </a:p>
          <a:p>
            <a:pPr lvl="1"/>
            <a:r>
              <a:rPr lang="en-US" dirty="0" smtClean="0"/>
              <a:t>Computes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(b or c)</a:t>
            </a:r>
          </a:p>
          <a:p>
            <a:pPr lvl="1"/>
            <a:r>
              <a:rPr lang="en-US" dirty="0" smtClean="0"/>
              <a:t>Computes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and the result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03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Expression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bool1 = a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846841"/>
              </p:ext>
            </p:extLst>
          </p:nvPr>
        </p:nvGraphicFramePr>
        <p:xfrm>
          <a:off x="747888" y="2877895"/>
          <a:ext cx="7648224" cy="32918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12056"/>
                <a:gridCol w="1912056"/>
                <a:gridCol w="1912056"/>
                <a:gridCol w="1912056"/>
              </a:tblGrid>
              <a:tr h="319852"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 of </a:t>
                      </a:r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bool1</a:t>
                      </a:r>
                      <a:endParaRPr lang="en-US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224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“Short Circuit” Evaluation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32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Circuit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/>
              <a:t>” statements short circuit </a:t>
            </a:r>
            <a:r>
              <a:rPr lang="en-US" dirty="0" smtClean="0"/>
              <a:t>as soon as an expression </a:t>
            </a:r>
            <a:r>
              <a:rPr lang="en-US" dirty="0"/>
              <a:t>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dirty="0"/>
              <a:t>” statements short circuit </a:t>
            </a:r>
            <a:r>
              <a:rPr lang="en-US" dirty="0" smtClean="0"/>
              <a:t>as soon as an expression </a:t>
            </a:r>
            <a:r>
              <a:rPr lang="en-US" dirty="0"/>
              <a:t>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28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c)</a:t>
            </a:r>
          </a:p>
          <a:p>
            <a:r>
              <a:rPr lang="en-US" dirty="0"/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 false won’t 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777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(b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or c)</a:t>
            </a:r>
          </a:p>
          <a:p>
            <a:r>
              <a:rPr lang="en-US" dirty="0"/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 </a:t>
            </a:r>
            <a:r>
              <a:rPr lang="en-US" dirty="0" smtClean="0"/>
              <a:t>true </a:t>
            </a:r>
            <a:br>
              <a:rPr lang="en-US" dirty="0" smtClean="0"/>
            </a:br>
            <a:r>
              <a:rPr lang="en-US" dirty="0" smtClean="0"/>
              <a:t>won’t </a:t>
            </a:r>
            <a:r>
              <a:rPr lang="en-US" dirty="0"/>
              <a:t>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86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Given: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a = 4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b = 5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c = 6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d = True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e = False</a:t>
            </a: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87653" y="2866029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8861" y="2404364"/>
            <a:ext cx="4055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bool1 = d and (a &gt; 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18861" y="3311872"/>
            <a:ext cx="5161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bool2 = (not d) or (b != c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18861" y="4319999"/>
            <a:ext cx="6452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bool3 = (d and (not e)) or (a &gt; 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18861" y="5308075"/>
            <a:ext cx="6636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bool4 = 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a%b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==2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and ((not d) or 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87653" y="5775524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87652" y="3779321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87653" y="4787449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77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</a:t>
            </a:r>
            <a:r>
              <a:rPr lang="en-US" dirty="0" err="1" smtClean="0"/>
              <a:t>More</a:t>
            </a:r>
            <a:r>
              <a:rPr lang="en-US" dirty="0" smtClean="0"/>
              <a:t>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Given: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a = 4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b = 5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c = 6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d = True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e = False</a:t>
            </a: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87653" y="2866029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8861" y="2404364"/>
            <a:ext cx="6083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bool1 = (d + d) &gt;= 2 and (not 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18861" y="3311872"/>
            <a:ext cx="6268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bool2 = (not e) and (6*d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12/2)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18861" y="4319999"/>
            <a:ext cx="5715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bool3 = (d or (e)) and (a &gt; b)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87652" y="3779321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87653" y="4787449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34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Quick Note about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Numbers and Booleans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Python accepts anything that is non-zero as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There </a:t>
            </a:r>
            <a:r>
              <a:rPr lang="en-US" dirty="0"/>
              <a:t>are some exceptions, but we’ll get into those </a:t>
            </a:r>
            <a:r>
              <a:rPr lang="en-US" dirty="0" smtClean="0"/>
              <a:t>later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So </a:t>
            </a:r>
            <a:r>
              <a:rPr lang="en-US" dirty="0"/>
              <a:t>technically you can use any integer as a Boolean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6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So, why do we care about comparison operators and logical operators so much?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01992" y="4367284"/>
            <a:ext cx="33400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Answer: Next Class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36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3 is meeting normally this week!</a:t>
            </a:r>
          </a:p>
          <a:p>
            <a:pPr lvl="1"/>
            <a:r>
              <a:rPr lang="en-US" dirty="0" smtClean="0"/>
              <a:t>Make sure you attend your correct section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2 is out</a:t>
            </a:r>
          </a:p>
          <a:p>
            <a:pPr lvl="1"/>
            <a:r>
              <a:rPr lang="en-US" dirty="0" smtClean="0"/>
              <a:t>Due by Tuesday (Sept 15th)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Homeworks are on Blackboard</a:t>
            </a:r>
          </a:p>
          <a:p>
            <a:pPr lvl="1"/>
            <a:r>
              <a:rPr lang="en-US" dirty="0" smtClean="0"/>
              <a:t>Weekly Agendas are also on Blackboard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Lab 2, we introduced the code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3200" dirty="0" smtClean="0"/>
              <a:t>as the first line of code in our file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an example of a </a:t>
            </a:r>
            <a:r>
              <a:rPr lang="en-US" b="1" dirty="0" smtClean="0"/>
              <a:t>function</a:t>
            </a:r>
            <a:endParaRPr lang="en-US" dirty="0" smtClean="0"/>
          </a:p>
          <a:p>
            <a:r>
              <a:rPr lang="en-US" dirty="0" smtClean="0"/>
              <a:t>We can use functions to organize our code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586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We’ll cover functions in more detail later</a:t>
            </a:r>
          </a:p>
          <a:p>
            <a:endParaRPr lang="en-US" dirty="0"/>
          </a:p>
          <a:p>
            <a:r>
              <a:rPr lang="en-US" dirty="0" smtClean="0"/>
              <a:t>For now, think of them as something similar to a variable</a:t>
            </a:r>
          </a:p>
          <a:p>
            <a:pPr lvl="1"/>
            <a:r>
              <a:rPr lang="en-US" sz="3200" dirty="0" smtClean="0"/>
              <a:t>Variables hold data</a:t>
            </a:r>
          </a:p>
          <a:p>
            <a:pPr lvl="1"/>
            <a:r>
              <a:rPr lang="en-US" sz="3200" dirty="0" smtClean="0"/>
              <a:t>Functions hold code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943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variables, we use the variable name to access the data they store</a:t>
            </a:r>
          </a:p>
          <a:p>
            <a:endParaRPr lang="en-US" dirty="0"/>
          </a:p>
          <a:p>
            <a:r>
              <a:rPr lang="en-US" dirty="0" smtClean="0"/>
              <a:t>We must do the same with functions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, using the function name to execute the code they store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175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for Your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For our purposes, use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 </a:t>
            </a:r>
            <a:r>
              <a:rPr lang="en-US" altLang="en-US" dirty="0"/>
              <a:t>with your code from now on</a:t>
            </a:r>
            <a:r>
              <a:rPr lang="en-US" altLang="en-US" dirty="0" smtClean="0"/>
              <a:t>:</a:t>
            </a:r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457200" lvl="1" indent="0"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class = </a:t>
            </a:r>
            <a:r>
              <a:rPr lang="en-US" alt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(input("What class is this? ")</a:t>
            </a:r>
          </a:p>
          <a:p>
            <a:pPr marL="457200" lvl="1" indent="0"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print(class, "is awesome!")</a:t>
            </a:r>
          </a:p>
          <a:p>
            <a:pPr marL="457200" lvl="1" indent="0">
              <a:buNone/>
            </a:pP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755228" y="3117730"/>
            <a:ext cx="46923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declaring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2367" y="3404937"/>
            <a:ext cx="1852863" cy="348916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97236" y="5019174"/>
            <a:ext cx="46923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02367" y="4844716"/>
            <a:ext cx="1094872" cy="348916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72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15833</TotalTime>
  <Words>1638</Words>
  <Application>Microsoft Office PowerPoint</Application>
  <PresentationFormat>On-screen Show (4:3)</PresentationFormat>
  <Paragraphs>515</Paragraphs>
  <Slides>52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Theme</vt:lpstr>
      <vt:lpstr>CMSC201  Computer Science I for Majors  Lecture 05 – Comparison Operators and Boolean (Logical) Operators</vt:lpstr>
      <vt:lpstr>Last Class We Covered</vt:lpstr>
      <vt:lpstr>Any Questions from Last Time?</vt:lpstr>
      <vt:lpstr>Today’s Objectives</vt:lpstr>
      <vt:lpstr>Quick Note about main()</vt:lpstr>
      <vt:lpstr>main()</vt:lpstr>
      <vt:lpstr>Functions</vt:lpstr>
      <vt:lpstr>Calling main()</vt:lpstr>
      <vt:lpstr>Using main() for Your Code</vt:lpstr>
      <vt:lpstr>Review: Control Structures &amp; Operators</vt:lpstr>
      <vt:lpstr>Control Structures</vt:lpstr>
      <vt:lpstr>Control Structures: Flowcharts</vt:lpstr>
      <vt:lpstr>Types of Operators in Python</vt:lpstr>
      <vt:lpstr>Comparison Operators</vt:lpstr>
      <vt:lpstr>Vocabulary</vt:lpstr>
      <vt:lpstr>Vocabulary</vt:lpstr>
      <vt:lpstr>Comparison Operators</vt:lpstr>
      <vt:lpstr>Comparison Examples</vt:lpstr>
      <vt:lpstr>List of Operators</vt:lpstr>
      <vt:lpstr>List of Operators (Continued)</vt:lpstr>
      <vt:lpstr>Comparison Examples (Continued)</vt:lpstr>
      <vt:lpstr>Comparison Examples (Continued)</vt:lpstr>
      <vt:lpstr>Comparison vs Assignment</vt:lpstr>
      <vt:lpstr>Comparison Operator Examples</vt:lpstr>
      <vt:lpstr>Comparison Operators and Simple Data Types</vt:lpstr>
      <vt:lpstr>“Value” of Boolean Variables</vt:lpstr>
      <vt:lpstr>Comparison Operation Examples</vt:lpstr>
      <vt:lpstr>More Comparison Operation Examples</vt:lpstr>
      <vt:lpstr>Logical Operators</vt:lpstr>
      <vt:lpstr>Logical Operators</vt:lpstr>
      <vt:lpstr>Logical Operators – and</vt:lpstr>
      <vt:lpstr>Logical Operators – and</vt:lpstr>
      <vt:lpstr>Logical Operators – and</vt:lpstr>
      <vt:lpstr>Logical Operators – and</vt:lpstr>
      <vt:lpstr>Examples of and</vt:lpstr>
      <vt:lpstr>More Examples of and</vt:lpstr>
      <vt:lpstr>Logical Operators – or</vt:lpstr>
      <vt:lpstr>Logical Operators – or</vt:lpstr>
      <vt:lpstr>Logical Operators – or</vt:lpstr>
      <vt:lpstr>Examples of or</vt:lpstr>
      <vt:lpstr>Logical Operators – not</vt:lpstr>
      <vt:lpstr>Complex Expressions</vt:lpstr>
      <vt:lpstr>Complex Expression Example</vt:lpstr>
      <vt:lpstr>“Short Circuit” Evaluation</vt:lpstr>
      <vt:lpstr>Short Circuit Evaluation</vt:lpstr>
      <vt:lpstr>Short Circuiting – and</vt:lpstr>
      <vt:lpstr>Short Circuiting – or</vt:lpstr>
      <vt:lpstr>More Practice</vt:lpstr>
      <vt:lpstr>More More Practice</vt:lpstr>
      <vt:lpstr>Numbers and Booleans</vt:lpstr>
      <vt:lpstr>Decision Making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183</cp:revision>
  <dcterms:created xsi:type="dcterms:W3CDTF">2014-05-05T14:25:42Z</dcterms:created>
  <dcterms:modified xsi:type="dcterms:W3CDTF">2015-09-26T21:07:50Z</dcterms:modified>
</cp:coreProperties>
</file>